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1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2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8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9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0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1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2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5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7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10.pn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Relationship Id="rId3" Type="http://schemas.openxmlformats.org/officeDocument/2006/relationships/image" Target="../media/image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50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645" y="7527209"/>
            <a:ext cx="65278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4" y="7039661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5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63954" y="7039661"/>
            <a:ext cx="75946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6545" y="7070009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5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58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59" name="Rectangle"/>
          <p:cNvSpPr/>
          <p:nvPr/>
        </p:nvSpPr>
        <p:spPr>
          <a:xfrm>
            <a:off x="14240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2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7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4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75" name="Rectangle"/>
          <p:cNvSpPr/>
          <p:nvPr/>
        </p:nvSpPr>
        <p:spPr>
          <a:xfrm>
            <a:off x="14240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78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8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8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88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89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0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1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2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3" name="Rectangle"/>
          <p:cNvSpPr/>
          <p:nvPr/>
        </p:nvSpPr>
        <p:spPr>
          <a:xfrm>
            <a:off x="14240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4" name="Rectangle"/>
          <p:cNvSpPr/>
          <p:nvPr/>
        </p:nvSpPr>
        <p:spPr>
          <a:xfrm>
            <a:off x="14240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7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0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0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3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0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1" name="Rectangle"/>
          <p:cNvSpPr/>
          <p:nvPr/>
        </p:nvSpPr>
        <p:spPr>
          <a:xfrm>
            <a:off x="14282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2" name="Rectangle"/>
          <p:cNvSpPr/>
          <p:nvPr/>
        </p:nvSpPr>
        <p:spPr>
          <a:xfrm>
            <a:off x="14282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3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36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7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38" name="Rectangle"/>
          <p:cNvSpPr/>
          <p:nvPr/>
        </p:nvSpPr>
        <p:spPr>
          <a:xfrm>
            <a:off x="13490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2" name="Rectangle"/>
          <p:cNvSpPr/>
          <p:nvPr/>
        </p:nvSpPr>
        <p:spPr>
          <a:xfrm>
            <a:off x="1349077" y="52104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6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6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66" name="Rectangle"/>
          <p:cNvSpPr/>
          <p:nvPr/>
        </p:nvSpPr>
        <p:spPr>
          <a:xfrm>
            <a:off x="1349077" y="6124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7" name="Rectangle"/>
          <p:cNvSpPr/>
          <p:nvPr/>
        </p:nvSpPr>
        <p:spPr>
          <a:xfrm>
            <a:off x="1349077" y="74700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7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1" name="Rectangle"/>
          <p:cNvSpPr/>
          <p:nvPr/>
        </p:nvSpPr>
        <p:spPr>
          <a:xfrm>
            <a:off x="1349077" y="66273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3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4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95" name="Rectangle"/>
          <p:cNvSpPr/>
          <p:nvPr/>
        </p:nvSpPr>
        <p:spPr>
          <a:xfrm>
            <a:off x="1349077" y="79488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07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8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2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0" name="Rectangle"/>
          <p:cNvSpPr/>
          <p:nvPr/>
        </p:nvSpPr>
        <p:spPr>
          <a:xfrm>
            <a:off x="1349077" y="88739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1" name="Rectangle"/>
          <p:cNvSpPr/>
          <p:nvPr/>
        </p:nvSpPr>
        <p:spPr>
          <a:xfrm>
            <a:off x="1349077" y="102192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2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2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28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27" name="Rectangle"/>
          <p:cNvSpPr/>
          <p:nvPr/>
        </p:nvSpPr>
        <p:spPr>
          <a:xfrm>
            <a:off x="1349077" y="93383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4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2" name="Rectangle"/>
          <p:cNvSpPr/>
          <p:nvPr/>
        </p:nvSpPr>
        <p:spPr>
          <a:xfrm>
            <a:off x="1349077" y="102379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3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pic>
        <p:nvPicPr>
          <p:cNvPr id="17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5606" y="2951234"/>
            <a:ext cx="78232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58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6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7214" y="3403600"/>
            <a:ext cx="112522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0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0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8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9954" y="4951555"/>
            <a:ext cx="118872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0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4160" y="1337562"/>
            <a:ext cx="4315652" cy="1104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2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2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9300" y="4775200"/>
            <a:ext cx="101854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4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4700" y="4546600"/>
            <a:ext cx="75946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55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1100" y="4318000"/>
            <a:ext cx="93218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6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9700" y="4546600"/>
            <a:ext cx="63246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0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7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4089400"/>
            <a:ext cx="82550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Operator Precedence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/>
          <a:p>
            <a:pPr/>
            <a:r>
              <a:t>Operator Precedence</a:t>
            </a:r>
          </a:p>
        </p:txBody>
      </p:sp>
      <p:sp>
        <p:nvSpPr>
          <p:cNvPr id="18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8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89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27821" y="5461000"/>
            <a:ext cx="78232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0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5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1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3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95864" y="3860799"/>
            <a:ext cx="63246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2900" y="2946400"/>
            <a:ext cx="8458200" cy="782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8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39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8916" y="5460999"/>
            <a:ext cx="80264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5400" y="5461000"/>
            <a:ext cx="9093200" cy="279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8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6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2631" y="5003800"/>
            <a:ext cx="116840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1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3499" y="4089399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9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4300" y="2804132"/>
            <a:ext cx="114554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19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7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3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3716" y="3403600"/>
            <a:ext cx="9956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08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5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1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8204" y="4546600"/>
            <a:ext cx="10820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pic>
        <p:nvPicPr>
          <p:cNvPr id="3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73" y="2692400"/>
            <a:ext cx="12522201" cy="4622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0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2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569" y="5232400"/>
            <a:ext cx="8026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2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9581" y="5003799"/>
            <a:ext cx="108204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200" y="5003800"/>
            <a:ext cx="110236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5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56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2414" y="5003800"/>
            <a:ext cx="93218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3100" y="4775200"/>
            <a:ext cx="52578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78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85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8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7429" y="5003800"/>
            <a:ext cx="9956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0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9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2139" y="4318000"/>
            <a:ext cx="5257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2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6578" y="4093089"/>
            <a:ext cx="6096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6931" y="3818181"/>
            <a:ext cx="6096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5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0496" y="3860800"/>
            <a:ext cx="8458201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73" y="2692400"/>
            <a:ext cx="125222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696" y="7698923"/>
            <a:ext cx="14884401" cy="462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8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3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7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2000" y="3860799"/>
            <a:ext cx="8458200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9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2161" y="4677797"/>
            <a:ext cx="82550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1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3046" y="4775199"/>
            <a:ext cx="7188201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3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0054" y="3860799"/>
            <a:ext cx="80264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4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1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7" name="Set of declarations defining some functionality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Set of declarations defining some functionality</a:t>
            </a:r>
          </a:p>
        </p:txBody>
      </p:sp>
      <p:grpSp>
        <p:nvGrpSpPr>
          <p:cNvPr id="222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2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2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8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</p:txBody>
      </p:sp>
      <p:grpSp>
        <p:nvGrpSpPr>
          <p:cNvPr id="223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3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35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3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0331" y="5942727"/>
            <a:ext cx="5029201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hello.hpp"/>
          <p:cNvSpPr txBox="1"/>
          <p:nvPr/>
        </p:nvSpPr>
        <p:spPr>
          <a:xfrm>
            <a:off x="16116206" y="4894035"/>
            <a:ext cx="2632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4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1" name="Set of declarations defining some functionalit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declarations defining some functionality</a:t>
            </a:r>
          </a:p>
          <a:p>
            <a:pPr/>
            <a:r>
              <a:t>Put in a so-called “header file”</a:t>
            </a:r>
          </a:p>
          <a:p>
            <a:pPr/>
            <a:r>
              <a:t>The implementation can be found in the "source file"</a:t>
            </a:r>
          </a:p>
        </p:txBody>
      </p:sp>
      <p:grpSp>
        <p:nvGrpSpPr>
          <p:cNvPr id="22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4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5988" y="4377199"/>
            <a:ext cx="8255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0" name="hello.cpp"/>
          <p:cNvSpPr txBox="1"/>
          <p:nvPr/>
        </p:nvSpPr>
        <p:spPr>
          <a:xfrm>
            <a:off x="14409705" y="3259163"/>
            <a:ext cx="262097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Interfac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Interface</a:t>
            </a:r>
          </a:p>
        </p:txBody>
      </p:sp>
      <p:sp>
        <p:nvSpPr>
          <p:cNvPr id="225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5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5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60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6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674" y="5689599"/>
            <a:ext cx="5029201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3715" y="4089399"/>
            <a:ext cx="82550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00557" y="4775199"/>
            <a:ext cx="5257801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hello.hpp"/>
          <p:cNvSpPr txBox="1"/>
          <p:nvPr/>
        </p:nvSpPr>
        <p:spPr>
          <a:xfrm>
            <a:off x="878549" y="4640908"/>
            <a:ext cx="26325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hello.hpp</a:t>
            </a:r>
          </a:p>
        </p:txBody>
      </p:sp>
      <p:sp>
        <p:nvSpPr>
          <p:cNvPr id="2265" name="hello.cpp"/>
          <p:cNvSpPr txBox="1"/>
          <p:nvPr/>
        </p:nvSpPr>
        <p:spPr>
          <a:xfrm>
            <a:off x="7587432" y="2971364"/>
            <a:ext cx="262097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hello.cpp</a:t>
            </a:r>
          </a:p>
        </p:txBody>
      </p:sp>
      <p:sp>
        <p:nvSpPr>
          <p:cNvPr id="2266" name="main.cpp"/>
          <p:cNvSpPr txBox="1"/>
          <p:nvPr/>
        </p:nvSpPr>
        <p:spPr>
          <a:xfrm>
            <a:off x="17500557" y="3673649"/>
            <a:ext cx="265572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main.cpp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7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7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79" name="Constant macros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</p:txBody>
      </p:sp>
      <p:sp>
        <p:nvSpPr>
          <p:cNvPr id="228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8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87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28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0059" y="5232400"/>
            <a:ext cx="125222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291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</p:txBody>
      </p:sp>
      <p:sp>
        <p:nvSpPr>
          <p:cNvPr id="22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29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4183" y="4775199"/>
            <a:ext cx="14249401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03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</p:txBody>
      </p:sp>
      <p:sp>
        <p:nvSpPr>
          <p:cNvPr id="23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1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0506" y="4317999"/>
            <a:ext cx="12954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15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2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23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26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3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0997" y="5158979"/>
            <a:ext cx="13243050" cy="339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reprocesso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Preprocessor</a:t>
            </a:r>
          </a:p>
        </p:txBody>
      </p:sp>
      <p:sp>
        <p:nvSpPr>
          <p:cNvPr id="2338" name="Constant macro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Constant macros</a:t>
            </a:r>
          </a:p>
          <a:p>
            <a:pPr/>
            <a:r>
              <a:t>Function-style macros</a:t>
            </a:r>
          </a:p>
          <a:p>
            <a:pPr/>
            <a:r>
              <a:t>Checks </a:t>
            </a:r>
          </a:p>
          <a:p>
            <a:pPr marL="0" indent="0">
              <a:buSzTx/>
              <a:buNone/>
            </a:pPr>
            <a:r>
              <a:t>Use preprocessor only in very restricted cases</a:t>
            </a:r>
          </a:p>
          <a:p>
            <a:pPr/>
            <a:r>
              <a:t>Conditional inclusion of headers</a:t>
            </a:r>
          </a:p>
          <a:p>
            <a:pPr/>
            <a:r>
              <a:t>Customization for specific compilers/platforms</a:t>
            </a:r>
          </a:p>
        </p:txBody>
      </p:sp>
      <p:sp>
        <p:nvSpPr>
          <p:cNvPr id="233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46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7740" y="4686498"/>
            <a:ext cx="14025106" cy="434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50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Problem: redefinition by accident</a:t>
            </a:r>
          </a:p>
          <a:p>
            <a:pPr/>
            <a:r>
              <a:t>Headers may define new names (e.g. types)</a:t>
            </a:r>
          </a:p>
          <a:p>
            <a:pPr/>
            <a:r>
              <a:t>Multiple (transitive) inclusions of a header would define those</a:t>
            </a:r>
          </a:p>
          <a:p>
            <a:pPr/>
            <a:r>
              <a:t>names multiple times, which is a compile error</a:t>
            </a:r>
          </a:p>
        </p:txBody>
      </p:sp>
      <p:sp>
        <p:nvSpPr>
          <p:cNvPr id="235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58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61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6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6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5401" y="4546600"/>
            <a:ext cx="65278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73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7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81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94143" y="5017438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3" name="Include guards"/>
          <p:cNvSpPr txBox="1"/>
          <p:nvPr/>
        </p:nvSpPr>
        <p:spPr>
          <a:xfrm>
            <a:off x="15755730" y="4075761"/>
            <a:ext cx="4145586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Header include guards"/>
          <p:cNvSpPr txBox="1"/>
          <p:nvPr>
            <p:ph type="title" idx="4294967295"/>
          </p:nvPr>
        </p:nvSpPr>
        <p:spPr>
          <a:xfrm>
            <a:off x="1206500" y="952500"/>
            <a:ext cx="11545457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include guards</a:t>
            </a:r>
          </a:p>
        </p:txBody>
      </p:sp>
      <p:sp>
        <p:nvSpPr>
          <p:cNvPr id="2386" name="Problem: redefinition by acciden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r>
              <a:t>Problem: redefinition by accident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Headers may define new names (e.g. types)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Multiple (transitive) inclusions of a header would define those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names multiple times, which is a compile error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Solution: guard the content of your headers!</a:t>
            </a:r>
          </a:p>
        </p:txBody>
      </p:sp>
      <p:sp>
        <p:nvSpPr>
          <p:cNvPr id="238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9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9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9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9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394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  <p:pic>
        <p:nvPicPr>
          <p:cNvPr id="239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0371" y="2473285"/>
            <a:ext cx="6527801" cy="462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6" name="Include guards"/>
          <p:cNvSpPr txBox="1"/>
          <p:nvPr/>
        </p:nvSpPr>
        <p:spPr>
          <a:xfrm>
            <a:off x="15811957" y="1531608"/>
            <a:ext cx="414558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Include guards</a:t>
            </a:r>
          </a:p>
        </p:txBody>
      </p:sp>
      <p:pic>
        <p:nvPicPr>
          <p:cNvPr id="239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0371" y="8475991"/>
            <a:ext cx="65278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8" name="pragma once"/>
          <p:cNvSpPr txBox="1"/>
          <p:nvPr/>
        </p:nvSpPr>
        <p:spPr>
          <a:xfrm>
            <a:off x="15811957" y="7543755"/>
            <a:ext cx="37164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pragma once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Header / source separation"/>
          <p:cNvSpPr txBox="1"/>
          <p:nvPr>
            <p:ph type="title" idx="4294967295"/>
          </p:nvPr>
        </p:nvSpPr>
        <p:spPr>
          <a:xfrm>
            <a:off x="1206500" y="952500"/>
            <a:ext cx="13993111" cy="1435100"/>
          </a:xfrm>
          <a:prstGeom prst="rect">
            <a:avLst/>
          </a:prstGeom>
        </p:spPr>
        <p:txBody>
          <a:bodyPr/>
          <a:lstStyle/>
          <a:p>
            <a:pPr/>
            <a:r>
              <a:t>Header / source separation </a:t>
            </a:r>
          </a:p>
        </p:txBody>
      </p:sp>
      <p:sp>
        <p:nvSpPr>
          <p:cNvPr id="2401" name="Headers should contain declarations of functions / class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Headers should contain declarations of functions / classes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Only create them if interface is used somewhere else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Might be included/compiled many times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Good to keep them short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Minimise #include statements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Put long code in implementation files. Exceptions: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Short functions</a:t>
            </a:r>
          </a:p>
          <a:p>
            <a:pPr lvl="2" marL="1335024" indent="-445008" defTabSz="1779987">
              <a:spcBef>
                <a:spcPts val="3200"/>
              </a:spcBef>
              <a:defRPr sz="3504"/>
            </a:pPr>
            <a:r>
              <a:t>Templates and constexpr functions</a:t>
            </a:r>
          </a:p>
        </p:txBody>
      </p:sp>
      <p:sp>
        <p:nvSpPr>
          <p:cNvPr id="240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409" name="Language Basics | Headers and interfaces"/>
          <p:cNvSpPr txBox="1"/>
          <p:nvPr/>
        </p:nvSpPr>
        <p:spPr>
          <a:xfrm>
            <a:off x="18535636" y="3143"/>
            <a:ext cx="585520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Headers and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1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1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19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2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2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2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42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430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3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4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41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42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1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52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53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4170" y="5186187"/>
            <a:ext cx="11679787" cy="334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Benefi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45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6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64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sp>
        <p:nvSpPr>
          <p:cNvPr id="2465" name="Robustness: If the expression's type is changed—including when a function return type is changed—it just works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Robustness: If the expression's type is changed—including when a function return type is changed—it just works.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Performance: You're guaranteed that there's no conversion.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Usability: You don't have to worry about type name spelling difficulties and typos.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Efficiency: Your coding can be more efficient.</a:t>
            </a:r>
          </a:p>
        </p:txBody>
      </p:sp>
      <p:pic>
        <p:nvPicPr>
          <p:cNvPr id="24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3315" y="3145964"/>
            <a:ext cx="11679787" cy="334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4636" y="7990376"/>
            <a:ext cx="8266713" cy="3218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Declara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Declarations</a:t>
            </a:r>
          </a:p>
        </p:txBody>
      </p:sp>
      <p:sp>
        <p:nvSpPr>
          <p:cNvPr id="24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76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77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4089400"/>
            <a:ext cx="103886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8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88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4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3700" y="2946400"/>
            <a:ext cx="185166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for range loop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range loop</a:t>
            </a:r>
          </a:p>
        </p:txBody>
      </p:sp>
      <p:sp>
        <p:nvSpPr>
          <p:cNvPr id="24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9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499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0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7100" y="2946400"/>
            <a:ext cx="17449800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Always initialized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Always initialized</a:t>
            </a:r>
          </a:p>
        </p:txBody>
      </p:sp>
      <p:sp>
        <p:nvSpPr>
          <p:cNvPr id="25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0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510" name="Language Basics | auto keyword"/>
          <p:cNvSpPr txBox="1"/>
          <p:nvPr/>
        </p:nvSpPr>
        <p:spPr>
          <a:xfrm>
            <a:off x="19850848" y="3143"/>
            <a:ext cx="45399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auto keyword</a:t>
            </a:r>
          </a:p>
        </p:txBody>
      </p:sp>
      <p:pic>
        <p:nvPicPr>
          <p:cNvPr id="251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0300" y="2722634"/>
            <a:ext cx="195834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Exercise : loops, references, auto"/>
          <p:cNvSpPr txBox="1"/>
          <p:nvPr>
            <p:ph type="title" idx="4294967295"/>
          </p:nvPr>
        </p:nvSpPr>
        <p:spPr>
          <a:xfrm>
            <a:off x="1206500" y="952500"/>
            <a:ext cx="16809464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loops, references, auto</a:t>
            </a:r>
          </a:p>
        </p:txBody>
      </p:sp>
      <p:sp>
        <p:nvSpPr>
          <p:cNvPr id="2514" name="Familiarise yourself with range-based for loops and referenc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range-based for loops and references.</a:t>
            </a:r>
          </a:p>
          <a:p>
            <a:pPr/>
            <a:r>
              <a:t>Go to exercises/loops_refs_auto</a:t>
            </a:r>
          </a:p>
          <a:p>
            <a:pPr/>
            <a:r>
              <a:t>Look at loops_refs_auto.cpp</a:t>
            </a:r>
          </a:p>
          <a:p>
            <a:pPr/>
            <a:r>
              <a:t>Compile it (make) and run the program (./loops_refs_auto)</a:t>
            </a:r>
          </a:p>
          <a:p>
            <a:pPr/>
            <a:r>
              <a:t>Work on the tasks that you find in loops_refs_auto.cpp</a:t>
            </a:r>
          </a:p>
        </p:txBody>
      </p:sp>
      <p:sp>
        <p:nvSpPr>
          <p:cNvPr id="25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2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2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2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2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3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31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4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4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42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5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53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5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6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6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64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7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7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75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8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8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86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9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59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59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050" y="2951234"/>
            <a:ext cx="120904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60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602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61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1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1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1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066" y="2946400"/>
            <a:ext cx="13385801" cy="873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776" y="2946400"/>
            <a:ext cx="15316201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466" y="2943754"/>
            <a:ext cx="14884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853" y="2946400"/>
            <a:ext cx="11684001" cy="828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376" y="2952549"/>
            <a:ext cx="140208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776" y="2951234"/>
            <a:ext cx="153162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274" y="2951234"/>
            <a:ext cx="13385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453" y="2949797"/>
            <a:ext cx="10185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771" y="2944662"/>
            <a:ext cx="142494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113" y="2941079"/>
            <a:ext cx="144526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1342334" y="4305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7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13423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13423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9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1342334" y="61212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5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13423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1342334" y="70483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1342334" y="75055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13423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3139" y="5003800"/>
            <a:ext cx="75946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975" y="2950597"/>
            <a:ext cx="123190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848" y="2948752"/>
            <a:ext cx="10591801" cy="873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77484" y="3818181"/>
            <a:ext cx="5461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51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1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62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74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342334" y="78738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89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342334" y="87755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804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342334" y="92200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819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342334" y="105916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9309" y="1803400"/>
            <a:ext cx="5892801" cy="1010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6550" y="6153038"/>
            <a:ext cx="4597400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3618" y="7067438"/>
            <a:ext cx="50292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6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7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5815" y="5607910"/>
            <a:ext cx="8255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5577" y="5379310"/>
            <a:ext cx="90932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8559" y="5607910"/>
            <a:ext cx="632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7568" y="5379310"/>
            <a:ext cx="67564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1065" y="5607910"/>
            <a:ext cx="43942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98066" y="5379310"/>
            <a:ext cx="5257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69234" y="5379310"/>
            <a:ext cx="6527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8763" y="5384737"/>
            <a:ext cx="5892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9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7797" y="3666436"/>
            <a:ext cx="6527801" cy="370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04397" y="8853393"/>
            <a:ext cx="75946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2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99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00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pic>
        <p:nvPicPr>
          <p:cNvPr id="10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1473531" y="70658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1473531" y="74976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1473531" y="79421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5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6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7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8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70" name="Rectangle"/>
          <p:cNvSpPr/>
          <p:nvPr/>
        </p:nvSpPr>
        <p:spPr>
          <a:xfrm>
            <a:off x="1473531" y="83993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68679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85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6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8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9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0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1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2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3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4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5" name="Rectangle"/>
          <p:cNvSpPr/>
          <p:nvPr/>
        </p:nvSpPr>
        <p:spPr>
          <a:xfrm>
            <a:off x="1473531" y="93010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10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1" name="0x3000"/>
          <p:cNvSpPr txBox="1"/>
          <p:nvPr/>
        </p:nvSpPr>
        <p:spPr>
          <a:xfrm>
            <a:off x="15467688" y="6244572"/>
            <a:ext cx="145460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12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6" name="Line"/>
          <p:cNvSpPr/>
          <p:nvPr/>
        </p:nvSpPr>
        <p:spPr>
          <a:xfrm flipH="1">
            <a:off x="17059290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7" name="Line"/>
          <p:cNvSpPr/>
          <p:nvPr/>
        </p:nvSpPr>
        <p:spPr>
          <a:xfrm flipH="1">
            <a:off x="14492495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8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9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0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2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2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5" name="Connection Line"/>
          <p:cNvSpPr/>
          <p:nvPr/>
        </p:nvSpPr>
        <p:spPr>
          <a:xfrm>
            <a:off x="12996285" y="6485812"/>
            <a:ext cx="831144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24" name="Rectangle"/>
          <p:cNvSpPr/>
          <p:nvPr/>
        </p:nvSpPr>
        <p:spPr>
          <a:xfrm>
            <a:off x="1473531" y="102281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40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5467688" y="6244572"/>
            <a:ext cx="145460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7059290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4492495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55" name="Connection Line"/>
          <p:cNvSpPr/>
          <p:nvPr/>
        </p:nvSpPr>
        <p:spPr>
          <a:xfrm>
            <a:off x="12996285" y="6485812"/>
            <a:ext cx="831144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Rectangle"/>
          <p:cNvSpPr/>
          <p:nvPr/>
        </p:nvSpPr>
        <p:spPr>
          <a:xfrm>
            <a:off x="1473531" y="10710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6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6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7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8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8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82" name="Rectangle"/>
          <p:cNvSpPr/>
          <p:nvPr/>
        </p:nvSpPr>
        <p:spPr>
          <a:xfrm>
            <a:off x="1473531" y="74722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5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9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93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9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9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7" name="Rectangle"/>
          <p:cNvSpPr/>
          <p:nvPr/>
        </p:nvSpPr>
        <p:spPr>
          <a:xfrm>
            <a:off x="1473531" y="79294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0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1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1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5" name="Rectangle"/>
          <p:cNvSpPr/>
          <p:nvPr/>
        </p:nvSpPr>
        <p:spPr>
          <a:xfrm>
            <a:off x="1473531" y="83866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2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2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3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6" name="Rectangle"/>
          <p:cNvSpPr/>
          <p:nvPr/>
        </p:nvSpPr>
        <p:spPr>
          <a:xfrm>
            <a:off x="1473531" y="8805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4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4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5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7" name="Rectangle"/>
          <p:cNvSpPr/>
          <p:nvPr/>
        </p:nvSpPr>
        <p:spPr>
          <a:xfrm>
            <a:off x="1473531" y="9313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6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7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Rectangle"/>
          <p:cNvSpPr/>
          <p:nvPr/>
        </p:nvSpPr>
        <p:spPr>
          <a:xfrm>
            <a:off x="1473531" y="97582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8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8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8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Rectangle"/>
          <p:cNvSpPr/>
          <p:nvPr/>
        </p:nvSpPr>
        <p:spPr>
          <a:xfrm>
            <a:off x="1473531" y="10202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2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3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48" y="1184311"/>
            <a:ext cx="5461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0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4282" y="6946990"/>
            <a:ext cx="9525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1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1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0191" y="1184926"/>
            <a:ext cx="84582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0191" y="6940947"/>
            <a:ext cx="84582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081" y="2405134"/>
            <a:ext cx="14884401" cy="1010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3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2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3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3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4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3308" y="5303680"/>
            <a:ext cx="6959601" cy="370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33604" y="5305817"/>
            <a:ext cx="8255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44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5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5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6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6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7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37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37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3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2571" y="3632200"/>
            <a:ext cx="116840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38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38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8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8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1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3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4546600"/>
            <a:ext cx="7391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4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4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7300" y="4546600"/>
            <a:ext cx="73914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80299" y="4546600"/>
            <a:ext cx="67564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00" y="4546600"/>
            <a:ext cx="73914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4546600"/>
            <a:ext cx="6756400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9299" y="4546600"/>
            <a:ext cx="67564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45600" y="7530127"/>
            <a:ext cx="65278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3077" y="7534961"/>
            <a:ext cx="75946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6322" y="7534961"/>
            <a:ext cx="6527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645" y="7527209"/>
            <a:ext cx="65278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4" y="7298609"/>
            <a:ext cx="6756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